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57" r:id="rId5"/>
    <p:sldId id="258" r:id="rId6"/>
    <p:sldId id="260" r:id="rId7"/>
    <p:sldId id="261" r:id="rId8"/>
    <p:sldId id="264" r:id="rId9"/>
    <p:sldId id="262" r:id="rId10"/>
    <p:sldId id="276" r:id="rId11"/>
    <p:sldId id="268" r:id="rId12"/>
    <p:sldId id="269" r:id="rId13"/>
    <p:sldId id="274" r:id="rId14"/>
    <p:sldId id="275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A7B2"/>
    <a:srgbClr val="5EA16F"/>
    <a:srgbClr val="5C725B"/>
    <a:srgbClr val="BBE1EB"/>
    <a:srgbClr val="7EB7A8"/>
    <a:srgbClr val="BEE2EC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9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9790c220e8128131fc4f40c841881d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" y="3175"/>
            <a:ext cx="12193905" cy="68637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9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0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21560" y="2563495"/>
            <a:ext cx="7745730" cy="110680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小型医疗机构诊疗管理系统</a:t>
            </a:r>
            <a:endParaRPr lang="zh-CN" altLang="en-US" sz="44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732530" y="3952875"/>
            <a:ext cx="4968240" cy="516255"/>
          </a:xfrm>
          <a:prstGeom prst="roundRect">
            <a:avLst/>
          </a:prstGeom>
          <a:solidFill>
            <a:srgbClr val="BE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5C725B"/>
                </a:solidFill>
              </a:rPr>
              <a:t>你说什么都不队</a:t>
            </a:r>
            <a:endParaRPr lang="zh-CN" altLang="en-US" sz="2400">
              <a:solidFill>
                <a:srgbClr val="5C725B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/>
        </p:nvSpPr>
        <p:spPr>
          <a:xfrm>
            <a:off x="835660" y="466725"/>
            <a:ext cx="3263900" cy="5162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03 </a:t>
            </a:r>
            <a:r>
              <a:rPr lang="zh-CN" altLang="en-US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功能展示</a:t>
            </a:r>
            <a:endParaRPr lang="zh-CN" altLang="en-US" sz="24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2710" y="1506855"/>
            <a:ext cx="3287395" cy="73723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就医档案管理</a:t>
            </a:r>
            <a:endParaRPr lang="zh-CN" altLang="en-US" sz="2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5800" y="1506855"/>
            <a:ext cx="3402330" cy="73723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科室信息管理</a:t>
            </a:r>
            <a:endParaRPr lang="zh-CN" altLang="en-US" sz="2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28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2346325"/>
            <a:ext cx="4754880" cy="317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" y="3233420"/>
            <a:ext cx="5057775" cy="327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0" y="2346325"/>
            <a:ext cx="4938395" cy="330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05" y="3233420"/>
            <a:ext cx="4872355" cy="321564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/>
        </p:nvSpPr>
        <p:spPr>
          <a:xfrm>
            <a:off x="835660" y="466725"/>
            <a:ext cx="3263900" cy="5162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03 </a:t>
            </a:r>
            <a:r>
              <a:rPr lang="zh-CN" altLang="en-US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功能展示</a:t>
            </a:r>
            <a:endParaRPr lang="zh-CN" altLang="en-US" sz="24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4620" y="1506855"/>
            <a:ext cx="3230880" cy="73723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药品价格管理</a:t>
            </a:r>
            <a:endParaRPr lang="zh-CN" altLang="en-US" sz="2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5800" y="1506855"/>
            <a:ext cx="3345180" cy="73723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收费管理</a:t>
            </a:r>
            <a:endParaRPr lang="zh-CN" altLang="en-US" sz="2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35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835" y="2425065"/>
            <a:ext cx="4689475" cy="313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3246755"/>
            <a:ext cx="4575810" cy="303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5" y="2712720"/>
            <a:ext cx="4634230" cy="313753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/>
        </p:nvSpPr>
        <p:spPr>
          <a:xfrm>
            <a:off x="820420" y="617855"/>
            <a:ext cx="3263900" cy="5162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03 </a:t>
            </a:r>
            <a:r>
              <a:rPr lang="zh-CN" altLang="en-US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功能展示</a:t>
            </a:r>
            <a:endParaRPr lang="zh-CN" altLang="en-US" sz="24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23410" y="1549400"/>
            <a:ext cx="3345180" cy="73723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系统设置</a:t>
            </a:r>
            <a:endParaRPr lang="zh-CN" altLang="en-US" sz="2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2540" y="2389505"/>
            <a:ext cx="6882765" cy="3813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ed1ef36c6db0dde3c5d93e4c78efbb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532765"/>
            <a:ext cx="5404485" cy="5793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93535" y="3500120"/>
            <a:ext cx="44157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问题与改进</a:t>
            </a:r>
            <a:endParaRPr lang="zh-CN" altLang="en-US" sz="44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3015" y="2166620"/>
            <a:ext cx="255397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04</a:t>
            </a:r>
            <a:endParaRPr lang="en-US" altLang="zh-CN" sz="13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868410" y="4388485"/>
            <a:ext cx="1932940" cy="0"/>
          </a:xfrm>
          <a:prstGeom prst="line">
            <a:avLst/>
          </a:prstGeom>
          <a:ln>
            <a:solidFill>
              <a:srgbClr val="7EB7A8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/>
        </p:nvSpPr>
        <p:spPr>
          <a:xfrm>
            <a:off x="835660" y="617855"/>
            <a:ext cx="3263900" cy="5162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04 </a:t>
            </a:r>
            <a:r>
              <a:rPr lang="zh-CN" altLang="en-US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问题与改进</a:t>
            </a:r>
            <a:endParaRPr lang="zh-CN" altLang="en-US" sz="24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86280" y="2255520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986280" y="3119120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986280" y="3941445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986280" y="4738370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61590" y="2130425"/>
            <a:ext cx="7847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未能很好的实现网页版，之后继续改进。</a:t>
            </a:r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0460" y="2994025"/>
            <a:ext cx="4407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页面设计不够美观。</a:t>
            </a:r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12720" y="3816350"/>
            <a:ext cx="7545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测试数据较少，之后继续添加。</a:t>
            </a:r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12720" y="4638675"/>
            <a:ext cx="87229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可以满足小诊所基础需要，但对稍具规模的小型医院而言还是不够完善，还要继续改进。</a:t>
            </a:r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223135" y="1735455"/>
            <a:ext cx="7745730" cy="212280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感谢聆听</a:t>
            </a:r>
            <a:endParaRPr lang="zh-CN" altLang="en-US" sz="44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请您批评指正</a:t>
            </a:r>
            <a:endParaRPr lang="zh-CN" altLang="en-US" sz="44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611880" y="4330700"/>
            <a:ext cx="4968240" cy="749300"/>
          </a:xfrm>
          <a:prstGeom prst="roundRect">
            <a:avLst/>
          </a:prstGeom>
          <a:solidFill>
            <a:srgbClr val="BE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rgbClr val="5C725B"/>
                </a:solidFill>
              </a:rPr>
              <a:t>你说什么都不队        </a:t>
            </a:r>
            <a:endParaRPr lang="zh-CN" altLang="en-US" sz="2400">
              <a:solidFill>
                <a:srgbClr val="5C725B"/>
              </a:solidFill>
            </a:endParaRPr>
          </a:p>
          <a:p>
            <a:pPr algn="ctr"/>
            <a:r>
              <a:rPr lang="en-US" altLang="zh-CN">
                <a:solidFill>
                  <a:srgbClr val="5C725B"/>
                </a:solidFill>
              </a:rPr>
              <a:t>2020.06.28</a:t>
            </a:r>
            <a:endParaRPr lang="en-US" altLang="zh-CN">
              <a:solidFill>
                <a:srgbClr val="5C725B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6870700" y="3363595"/>
            <a:ext cx="389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项目概述</a:t>
            </a:r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04645" y="842645"/>
            <a:ext cx="3104515" cy="3104515"/>
          </a:xfrm>
          <a:prstGeom prst="ellipse">
            <a:avLst/>
          </a:prstGeom>
          <a:solidFill>
            <a:srgbClr val="BEE2EC"/>
          </a:solidFill>
          <a:ln>
            <a:solidFill>
              <a:srgbClr val="BBE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7200" b="1">
                <a:latin typeface="幼圆" panose="02010509060101010101" charset="-122"/>
                <a:ea typeface="幼圆" panose="02010509060101010101" charset="-122"/>
              </a:rPr>
              <a:t>目 录</a:t>
            </a:r>
            <a:endParaRPr lang="zh-CN" altLang="en-US" sz="7200" b="1"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870700" y="3183890"/>
            <a:ext cx="0" cy="3660775"/>
          </a:xfrm>
          <a:prstGeom prst="line">
            <a:avLst/>
          </a:prstGeom>
          <a:ln w="38100">
            <a:solidFill>
              <a:srgbClr val="BBE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6704330" y="3488690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704330" y="4311015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704330" y="5133340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704330" y="5955665"/>
            <a:ext cx="333375" cy="333375"/>
          </a:xfrm>
          <a:prstGeom prst="ellipse">
            <a:avLst/>
          </a:prstGeom>
          <a:solidFill>
            <a:schemeClr val="bg1"/>
          </a:solidFill>
          <a:ln>
            <a:solidFill>
              <a:srgbClr val="BEE2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70700" y="4181475"/>
            <a:ext cx="389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总体设计</a:t>
            </a:r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70700" y="4999355"/>
            <a:ext cx="389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功能展示</a:t>
            </a:r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70700" y="5817235"/>
            <a:ext cx="389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问题与改进</a:t>
            </a:r>
            <a:endParaRPr lang="zh-CN" altLang="en-US" sz="32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5" name="图片 24" descr="d8419ea0607a2fd1f08cb73b0ec7aeef"/>
          <p:cNvPicPr>
            <a:picLocks noChangeAspect="1"/>
          </p:cNvPicPr>
          <p:nvPr/>
        </p:nvPicPr>
        <p:blipFill>
          <a:blip r:embed="rId1"/>
          <a:srcRect r="20197"/>
          <a:stretch>
            <a:fillRect/>
          </a:stretch>
        </p:blipFill>
        <p:spPr>
          <a:xfrm>
            <a:off x="39370" y="2443480"/>
            <a:ext cx="4765675" cy="44011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ed1ef36c6db0dde3c5d93e4c78efbb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532765"/>
            <a:ext cx="5404485" cy="5793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93535" y="3500120"/>
            <a:ext cx="44157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项目概述</a:t>
            </a:r>
            <a:endParaRPr lang="zh-CN" altLang="en-US" sz="44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3015" y="2166620"/>
            <a:ext cx="255397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01</a:t>
            </a:r>
            <a:endParaRPr lang="en-US" altLang="zh-CN" sz="13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868410" y="4388485"/>
            <a:ext cx="1932940" cy="0"/>
          </a:xfrm>
          <a:prstGeom prst="line">
            <a:avLst/>
          </a:prstGeom>
          <a:ln>
            <a:solidFill>
              <a:srgbClr val="7EB7A8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838950" y="1299845"/>
            <a:ext cx="488505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Angsana New" panose="02020603050405020304" charset="0"/>
                <a:sym typeface="+mn-ea"/>
              </a:rPr>
              <a:t>本系统是一个面向中小型乃至小诊所的信息管理系统，主要集医生信息和病患信息的管理于一身，达到高速检索信息、提高工作效率、降低管理成本等目的。通过该系统的自动化管理，能够为管理人员提供一个方便快捷的管理平台，大大减少医疗机构信息管理人员的工作任务，从而降低管理开销和成本。</a:t>
            </a:r>
            <a:endParaRPr lang="en-US" altLang="zh-CN" sz="28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Angsana New" panose="02020603050405020304" charset="0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35660" y="466725"/>
            <a:ext cx="3263900" cy="5162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01 </a:t>
            </a:r>
            <a:r>
              <a:rPr lang="zh-CN" altLang="en-US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项目概述</a:t>
            </a:r>
            <a:endParaRPr lang="zh-CN" altLang="en-US" sz="24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" y="1899920"/>
            <a:ext cx="5422900" cy="3901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ed1ef36c6db0dde3c5d93e4c78efbb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532765"/>
            <a:ext cx="5404485" cy="5793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93535" y="3500120"/>
            <a:ext cx="44157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总体设计</a:t>
            </a:r>
            <a:endParaRPr lang="zh-CN" altLang="en-US" sz="44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3015" y="2166620"/>
            <a:ext cx="255397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02</a:t>
            </a:r>
            <a:endParaRPr lang="en-US" altLang="zh-CN" sz="13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868410" y="4388485"/>
            <a:ext cx="1932940" cy="0"/>
          </a:xfrm>
          <a:prstGeom prst="line">
            <a:avLst/>
          </a:prstGeom>
          <a:ln>
            <a:solidFill>
              <a:srgbClr val="7EB7A8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306310" y="1534795"/>
            <a:ext cx="417703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Angsana New" panose="02020603050405020304" charset="0"/>
                <a:sym typeface="+mn-ea"/>
              </a:rPr>
              <a:t>本系统专门针对小型医疗机构或者小诊，诊所工作人员登录系统对诊所里的医生和病患信息进行统一管理</a:t>
            </a:r>
            <a:r>
              <a:rPr lang="zh-CN" altLang="en-US" sz="28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Angsana New" panose="02020603050405020304" charset="0"/>
                <a:sym typeface="+mn-ea"/>
              </a:rPr>
              <a:t>。</a:t>
            </a:r>
            <a:r>
              <a:rPr lang="en-US" altLang="zh-CN" sz="28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Angsana New" panose="02020603050405020304" charset="0"/>
                <a:sym typeface="+mn-ea"/>
              </a:rPr>
              <a:t>有病人档案信息录入，病人档案信息操作，病人信息查询、修改、删除操作，以及就医档案的录入、处方单录入，还有价格管理等基本功能</a:t>
            </a:r>
            <a:r>
              <a:rPr lang="zh-CN" altLang="en-US" sz="28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Angsana New" panose="02020603050405020304" charset="0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Angsana New" panose="02020603050405020304" charset="0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35660" y="466725"/>
            <a:ext cx="3263900" cy="5162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02  </a:t>
            </a:r>
            <a:r>
              <a:rPr lang="zh-CN" altLang="en-US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总体设计</a:t>
            </a:r>
            <a:endParaRPr lang="zh-CN" altLang="en-US" sz="24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420" y="1795145"/>
            <a:ext cx="5622925" cy="3879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ed1ef36c6db0dde3c5d93e4c78efbb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195" y="532765"/>
            <a:ext cx="5404485" cy="5793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93535" y="3500120"/>
            <a:ext cx="44157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功能展示</a:t>
            </a:r>
            <a:endParaRPr lang="zh-CN" altLang="en-US" sz="44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3015" y="2166620"/>
            <a:ext cx="255397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</a:rPr>
              <a:t>03</a:t>
            </a:r>
            <a:endParaRPr lang="en-US" altLang="zh-CN" sz="13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8868410" y="4388485"/>
            <a:ext cx="1932940" cy="0"/>
          </a:xfrm>
          <a:prstGeom prst="line">
            <a:avLst/>
          </a:prstGeom>
          <a:ln>
            <a:solidFill>
              <a:srgbClr val="7EB7A8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/>
        </p:nvSpPr>
        <p:spPr>
          <a:xfrm>
            <a:off x="835660" y="466725"/>
            <a:ext cx="3263900" cy="5162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03 </a:t>
            </a:r>
            <a:r>
              <a:rPr lang="zh-CN" altLang="en-US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功能展示</a:t>
            </a:r>
            <a:endParaRPr lang="zh-CN" altLang="en-US" sz="24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2710" y="1506855"/>
            <a:ext cx="3287395" cy="73723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登录页面</a:t>
            </a:r>
            <a:endParaRPr lang="zh-CN" altLang="en-US" sz="2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5800" y="1506855"/>
            <a:ext cx="3402330" cy="73723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主页面</a:t>
            </a:r>
            <a:endParaRPr lang="zh-CN" altLang="en-US" sz="2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1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3960" y="2583815"/>
            <a:ext cx="5509895" cy="378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" y="2583815"/>
            <a:ext cx="5086350" cy="37865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/>
        </p:nvSpPr>
        <p:spPr>
          <a:xfrm>
            <a:off x="835660" y="466725"/>
            <a:ext cx="3263900" cy="5162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03 </a:t>
            </a:r>
            <a:r>
              <a:rPr lang="zh-CN" altLang="en-US" sz="2400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功能展示</a:t>
            </a:r>
            <a:endParaRPr lang="zh-CN" altLang="en-US" sz="2400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4620" y="1506855"/>
            <a:ext cx="3230880" cy="73723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病人信息管理</a:t>
            </a:r>
            <a:endParaRPr lang="zh-CN" altLang="en-US" sz="2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5800" y="1506855"/>
            <a:ext cx="3345180" cy="73723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C725B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医生信息管理</a:t>
            </a:r>
            <a:endParaRPr lang="zh-CN" altLang="en-US" sz="2800" b="1">
              <a:solidFill>
                <a:srgbClr val="5C725B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1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2416175"/>
            <a:ext cx="4850130" cy="3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3353435"/>
            <a:ext cx="4712335" cy="319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35" y="2416175"/>
            <a:ext cx="4938395" cy="34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25" y="3353435"/>
            <a:ext cx="4951095" cy="325183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5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</Words>
  <Application>WPS 演示</Application>
  <PresentationFormat>宽屏</PresentationFormat>
  <Paragraphs>82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幼圆</vt:lpstr>
      <vt:lpstr>Angsana New</vt:lpstr>
      <vt:lpstr>Times New Roman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眼睛里有小星星！</cp:lastModifiedBy>
  <cp:revision>29</cp:revision>
  <dcterms:created xsi:type="dcterms:W3CDTF">2019-06-19T02:08:00Z</dcterms:created>
  <dcterms:modified xsi:type="dcterms:W3CDTF">2020-06-29T14:15:36Z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